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Lobster"/>
      <p:regular r:id="rId26"/>
    </p:embeddedFont>
    <p:embeddedFont>
      <p:font typeface="Playfair Display Black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6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bster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PlayfairDisplayBlack-boldItalic.fntdata"/><Relationship Id="rId27" Type="http://schemas.openxmlformats.org/officeDocument/2006/relationships/font" Target="fonts/PlayfairDisplay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dd02bf03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dd02bf03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d02bf0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d02bf0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d02bf03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d02bf03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d02bf03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d02bf03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multiplyByTwo( number1){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number2 = number1 *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Return number2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==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!= 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d02bf03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d02bf03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d02bf03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d02bf03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dd02bf03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dd02bf03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char   1 2 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heavy in the beginning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for functions, variables etc in java python and  1 more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Assignment, negations, equality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glossary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d02bf0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d02bf0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dd02bf0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dd02bf0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dd02bf0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dd02bf0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d02bf03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d02bf03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d02bf0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d02bf0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d02bf0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d02bf0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d02bf03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dd02bf03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d02bf03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dd02bf03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20.jpg"/><Relationship Id="rId5" Type="http://schemas.openxmlformats.org/officeDocument/2006/relationships/image" Target="../media/image35.jpg"/><Relationship Id="rId6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675" y="969000"/>
            <a:ext cx="4408700" cy="27554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275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Lunafreya Celestine &lt;3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987375" y="323088"/>
            <a:ext cx="6965290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A64D79"/>
                </a:solidFill>
                <a:latin typeface="Lobster"/>
              </a:rPr>
              <a:t>Basic Computer Programming</a:t>
            </a:r>
          </a:p>
        </p:txBody>
      </p:sp>
      <p:sp>
        <p:nvSpPr>
          <p:cNvPr id="57" name="Google Shape;57;p13"/>
          <p:cNvSpPr/>
          <p:nvPr/>
        </p:nvSpPr>
        <p:spPr>
          <a:xfrm>
            <a:off x="3056638" y="3905413"/>
            <a:ext cx="2826776" cy="445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A64D79"/>
                </a:solidFill>
                <a:latin typeface="Lobster"/>
              </a:rPr>
              <a:t>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6099838" y="1296850"/>
            <a:ext cx="2890500" cy="3132300"/>
          </a:xfrm>
          <a:prstGeom prst="flowChartAlternateProcess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3117850" y="1296850"/>
            <a:ext cx="2890500" cy="3132300"/>
          </a:xfrm>
          <a:prstGeom prst="flowChartAlternateProcess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135850" y="1296850"/>
            <a:ext cx="2890500" cy="3132300"/>
          </a:xfrm>
          <a:prstGeom prst="flowChartAlternateProcess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349" y="1955463"/>
            <a:ext cx="1549500" cy="222685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88" y="1906475"/>
            <a:ext cx="2324825" cy="23248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825" y="1906475"/>
            <a:ext cx="2324800" cy="2324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2"/>
          <p:cNvSpPr txBox="1"/>
          <p:nvPr/>
        </p:nvSpPr>
        <p:spPr>
          <a:xfrm>
            <a:off x="824275" y="1450725"/>
            <a:ext cx="1549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Variable</a:t>
            </a:r>
            <a:endParaRPr b="1" sz="1800"/>
          </a:p>
        </p:txBody>
      </p:sp>
      <p:sp>
        <p:nvSpPr>
          <p:cNvPr id="169" name="Google Shape;169;p22"/>
          <p:cNvSpPr txBox="1"/>
          <p:nvPr/>
        </p:nvSpPr>
        <p:spPr>
          <a:xfrm>
            <a:off x="899800" y="2827038"/>
            <a:ext cx="1362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Caution: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Cats Only</a:t>
            </a:r>
            <a:endParaRPr b="1"/>
          </a:p>
        </p:txBody>
      </p:sp>
      <p:sp>
        <p:nvSpPr>
          <p:cNvPr id="170" name="Google Shape;170;p22"/>
          <p:cNvSpPr txBox="1"/>
          <p:nvPr/>
        </p:nvSpPr>
        <p:spPr>
          <a:xfrm>
            <a:off x="4294650" y="1450725"/>
            <a:ext cx="1362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Value</a:t>
            </a:r>
            <a:endParaRPr b="1" sz="1800"/>
          </a:p>
        </p:txBody>
      </p:sp>
      <p:sp>
        <p:nvSpPr>
          <p:cNvPr id="171" name="Google Shape;171;p22"/>
          <p:cNvSpPr txBox="1"/>
          <p:nvPr/>
        </p:nvSpPr>
        <p:spPr>
          <a:xfrm>
            <a:off x="6099850" y="1299700"/>
            <a:ext cx="2958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Value Assigned to Variable</a:t>
            </a:r>
            <a:endParaRPr b="1" sz="1800"/>
          </a:p>
        </p:txBody>
      </p:sp>
      <p:sp>
        <p:nvSpPr>
          <p:cNvPr id="172" name="Google Shape;172;p22"/>
          <p:cNvSpPr/>
          <p:nvPr/>
        </p:nvSpPr>
        <p:spPr>
          <a:xfrm>
            <a:off x="3633900" y="487488"/>
            <a:ext cx="2187997" cy="445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A2C4C9"/>
                </a:solidFill>
                <a:latin typeface="Lobster"/>
              </a:rPr>
              <a:t>Variables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135850" y="1296850"/>
            <a:ext cx="4930800" cy="3132300"/>
          </a:xfrm>
          <a:prstGeom prst="flowChartAlternateProcess">
            <a:avLst/>
          </a:prstGeom>
          <a:solidFill>
            <a:srgbClr val="FCE5CD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384675" y="1373800"/>
            <a:ext cx="4637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Values Assigned to Variables in Data Structures</a:t>
            </a:r>
            <a:endParaRPr b="1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75" y="1824525"/>
            <a:ext cx="1753308" cy="2337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975" y="1824516"/>
            <a:ext cx="1081225" cy="233778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b="13900" l="12414" r="12572" t="12396"/>
          <a:stretch/>
        </p:blipFill>
        <p:spPr>
          <a:xfrm>
            <a:off x="5753475" y="1439750"/>
            <a:ext cx="2830025" cy="27805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6">
            <a:alphaModFix/>
          </a:blip>
          <a:srcRect b="0" l="35769" r="0" t="0"/>
          <a:stretch/>
        </p:blipFill>
        <p:spPr>
          <a:xfrm>
            <a:off x="6366029" y="2327675"/>
            <a:ext cx="1753300" cy="1535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3"/>
          <p:cNvSpPr txBox="1"/>
          <p:nvPr/>
        </p:nvSpPr>
        <p:spPr>
          <a:xfrm>
            <a:off x="5753475" y="3912550"/>
            <a:ext cx="2978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Thin"/>
                <a:ea typeface="Roboto Thin"/>
                <a:cs typeface="Roboto Thin"/>
                <a:sym typeface="Roboto Thin"/>
              </a:rPr>
              <a:t>TyperError: expected liquid, got cat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633900" y="487488"/>
            <a:ext cx="2187997" cy="445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A2C4C9"/>
                </a:solidFill>
                <a:latin typeface="Lobster"/>
              </a:rPr>
              <a:t>Variables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1227375" y="1039700"/>
            <a:ext cx="6315600" cy="3730200"/>
          </a:xfrm>
          <a:prstGeom prst="flowChartAlternateProcess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1897018" y="1131340"/>
            <a:ext cx="5940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Much like grammar, syntax is important</a:t>
            </a:r>
            <a:endParaRPr b="1"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364" y="1645185"/>
            <a:ext cx="4795344" cy="280908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4"/>
          <p:cNvSpPr/>
          <p:nvPr/>
        </p:nvSpPr>
        <p:spPr>
          <a:xfrm>
            <a:off x="5044625" y="3429925"/>
            <a:ext cx="2385000" cy="572700"/>
          </a:xfrm>
          <a:prstGeom prst="wedgeRoundRectCallout">
            <a:avLst>
              <a:gd fmla="val -35273" name="adj1"/>
              <a:gd fmla="val -140361" name="adj2"/>
              <a:gd fmla="val 0" name="adj3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5135125" y="3408775"/>
            <a:ext cx="2459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PSL’s? Their totes my fave</a:t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1713050" y="4109300"/>
            <a:ext cx="2173500" cy="660600"/>
          </a:xfrm>
          <a:prstGeom prst="wedgeRoundRectCallout">
            <a:avLst>
              <a:gd fmla="val 59288" name="adj1"/>
              <a:gd fmla="val -89763" name="adj2"/>
              <a:gd fmla="val 0" name="adj3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 Error: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no way I’m translating that, Chad.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1227375" y="1131350"/>
            <a:ext cx="1725600" cy="1164900"/>
          </a:xfrm>
          <a:prstGeom prst="cloudCallout">
            <a:avLst>
              <a:gd fmla="val 50703" name="adj1"/>
              <a:gd fmla="val 84262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01110111 01110100 01100110?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3782950" y="253663"/>
            <a:ext cx="1578092" cy="5922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9EAD3"/>
                </a:solidFill>
                <a:latin typeface="Lobster"/>
              </a:rPr>
              <a:t>Syntax</a:t>
            </a:r>
          </a:p>
        </p:txBody>
      </p:sp>
      <p:sp>
        <p:nvSpPr>
          <p:cNvPr id="197" name="Google Shape;197;p24"/>
          <p:cNvSpPr txBox="1"/>
          <p:nvPr/>
        </p:nvSpPr>
        <p:spPr>
          <a:xfrm>
            <a:off x="4132375" y="4231300"/>
            <a:ext cx="6705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3886550" y="4165300"/>
            <a:ext cx="15318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Interpreter / Compiler</a:t>
            </a:r>
            <a:endParaRPr sz="1100"/>
          </a:p>
        </p:txBody>
      </p:sp>
      <p:sp>
        <p:nvSpPr>
          <p:cNvPr id="199" name="Google Shape;199;p24"/>
          <p:cNvSpPr/>
          <p:nvPr/>
        </p:nvSpPr>
        <p:spPr>
          <a:xfrm>
            <a:off x="4717800" y="3046125"/>
            <a:ext cx="5883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Chad</a:t>
            </a:r>
            <a:endParaRPr sz="1100"/>
          </a:p>
        </p:txBody>
      </p:sp>
      <p:sp>
        <p:nvSpPr>
          <p:cNvPr id="200" name="Google Shape;200;p24"/>
          <p:cNvSpPr/>
          <p:nvPr/>
        </p:nvSpPr>
        <p:spPr>
          <a:xfrm>
            <a:off x="2880950" y="3287875"/>
            <a:ext cx="6705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CPU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1227375" y="1039700"/>
            <a:ext cx="6315600" cy="3730200"/>
          </a:xfrm>
          <a:prstGeom prst="flowChartAlternateProcess">
            <a:avLst/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75" y="1652700"/>
            <a:ext cx="4916374" cy="27654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5"/>
          <p:cNvSpPr/>
          <p:nvPr/>
        </p:nvSpPr>
        <p:spPr>
          <a:xfrm>
            <a:off x="1659550" y="2505800"/>
            <a:ext cx="1033200" cy="725400"/>
          </a:xfrm>
          <a:prstGeom prst="wedgeEllipseCallout">
            <a:avLst>
              <a:gd fmla="val 65672" name="adj1"/>
              <a:gd fmla="val 783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Inputs</a:t>
            </a:r>
            <a:endParaRPr b="1"/>
          </a:p>
        </p:txBody>
      </p:sp>
      <p:sp>
        <p:nvSpPr>
          <p:cNvPr id="208" name="Google Shape;208;p25"/>
          <p:cNvSpPr/>
          <p:nvPr/>
        </p:nvSpPr>
        <p:spPr>
          <a:xfrm>
            <a:off x="2625225" y="1652700"/>
            <a:ext cx="1452300" cy="725400"/>
          </a:xfrm>
          <a:prstGeom prst="wedgeEllipseCallout">
            <a:avLst>
              <a:gd fmla="val 79507" name="adj1"/>
              <a:gd fmla="val 10093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</a:t>
            </a:r>
            <a:endParaRPr b="1"/>
          </a:p>
        </p:txBody>
      </p:sp>
      <p:sp>
        <p:nvSpPr>
          <p:cNvPr id="209" name="Google Shape;209;p25"/>
          <p:cNvSpPr/>
          <p:nvPr/>
        </p:nvSpPr>
        <p:spPr>
          <a:xfrm>
            <a:off x="6253275" y="2108675"/>
            <a:ext cx="1289700" cy="725400"/>
          </a:xfrm>
          <a:prstGeom prst="wedgeEllipseCallout">
            <a:avLst>
              <a:gd fmla="val -61931" name="adj1"/>
              <a:gd fmla="val 865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</a:t>
            </a:r>
            <a:r>
              <a:rPr b="1" lang="en"/>
              <a:t>puts</a:t>
            </a:r>
            <a:endParaRPr b="1"/>
          </a:p>
        </p:txBody>
      </p:sp>
      <p:sp>
        <p:nvSpPr>
          <p:cNvPr id="210" name="Google Shape;210;p25"/>
          <p:cNvSpPr/>
          <p:nvPr/>
        </p:nvSpPr>
        <p:spPr>
          <a:xfrm>
            <a:off x="3636325" y="286763"/>
            <a:ext cx="2142622" cy="445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CCCCCC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Lobster"/>
              </a:rPr>
              <a:t>Functions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161325" y="1417750"/>
            <a:ext cx="4191000" cy="3183900"/>
          </a:xfrm>
          <a:prstGeom prst="flowChartAlternateProcess">
            <a:avLst/>
          </a:prstGeom>
          <a:solidFill>
            <a:srgbClr val="C9DAF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4786825" y="1417750"/>
            <a:ext cx="4191000" cy="3183900"/>
          </a:xfrm>
          <a:prstGeom prst="flowChartAlternateProcess">
            <a:avLst/>
          </a:prstGeom>
          <a:solidFill>
            <a:srgbClr val="C9DAF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38" y="1912350"/>
            <a:ext cx="3206975" cy="2405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700" y="2022237"/>
            <a:ext cx="3885251" cy="21854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6"/>
          <p:cNvSpPr/>
          <p:nvPr/>
        </p:nvSpPr>
        <p:spPr>
          <a:xfrm>
            <a:off x="1197950" y="1019338"/>
            <a:ext cx="2253000" cy="751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Libraries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use various pieces of the library in your code</a:t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900350" y="1056450"/>
            <a:ext cx="2253000" cy="751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Frameworks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code runs inside of the framework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1789950" y="198863"/>
            <a:ext cx="5936996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EAD1DC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74EA7"/>
                </a:solidFill>
                <a:latin typeface="Lobster"/>
              </a:rPr>
              <a:t>Libraries and Frameworks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>
            <a:off x="740100" y="813250"/>
            <a:ext cx="7663800" cy="4055400"/>
          </a:xfrm>
          <a:prstGeom prst="flowChartAlternateProcess">
            <a:avLst/>
          </a:prstGeom>
          <a:solidFill>
            <a:srgbClr val="CFE2F3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7441" l="0" r="0" t="0"/>
          <a:stretch/>
        </p:blipFill>
        <p:spPr>
          <a:xfrm>
            <a:off x="1236825" y="1024425"/>
            <a:ext cx="3612900" cy="3525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7"/>
          <p:cNvSpPr/>
          <p:nvPr/>
        </p:nvSpPr>
        <p:spPr>
          <a:xfrm>
            <a:off x="4392450" y="1077025"/>
            <a:ext cx="3209100" cy="802200"/>
          </a:xfrm>
          <a:prstGeom prst="wedgeRoundRectCallout">
            <a:avLst>
              <a:gd fmla="val -50000" name="adj1"/>
              <a:gd fmla="val 92164" name="adj2"/>
              <a:gd fmla="val 0" name="adj3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Dude, check this thing out!!1 this thing dispenses M&amp;M’s the size of my head!</a:t>
            </a:r>
            <a:endParaRPr b="1"/>
          </a:p>
        </p:txBody>
      </p:sp>
      <p:sp>
        <p:nvSpPr>
          <p:cNvPr id="229" name="Google Shape;229;p27"/>
          <p:cNvSpPr/>
          <p:nvPr/>
        </p:nvSpPr>
        <p:spPr>
          <a:xfrm>
            <a:off x="5612375" y="2857475"/>
            <a:ext cx="2670600" cy="945300"/>
          </a:xfrm>
          <a:prstGeom prst="wedgeRoundRectCallout">
            <a:avLst>
              <a:gd fmla="val -82922" name="adj1"/>
              <a:gd fmla="val 4644" name="adj2"/>
              <a:gd fmla="val 0" name="adj3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could change the way we build castles altogether! If only we could unlock its secrets...</a:t>
            </a:r>
            <a:endParaRPr b="1"/>
          </a:p>
        </p:txBody>
      </p:sp>
      <p:sp>
        <p:nvSpPr>
          <p:cNvPr id="230" name="Google Shape;230;p27"/>
          <p:cNvSpPr/>
          <p:nvPr/>
        </p:nvSpPr>
        <p:spPr>
          <a:xfrm>
            <a:off x="564625" y="147188"/>
            <a:ext cx="8192760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351C75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9D2E9"/>
                </a:solidFill>
                <a:latin typeface="Lobster"/>
              </a:rPr>
              <a:t>Application Programming Interface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00" y="32975"/>
            <a:ext cx="6857999" cy="50775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8"/>
          <p:cNvSpPr/>
          <p:nvPr/>
        </p:nvSpPr>
        <p:spPr>
          <a:xfrm>
            <a:off x="2055200" y="0"/>
            <a:ext cx="5363400" cy="998100"/>
          </a:xfrm>
          <a:prstGeom prst="horizontalScroll">
            <a:avLst>
              <a:gd fmla="val 125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Go forth and do great things!</a:t>
            </a:r>
            <a:endParaRPr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30325" y="1130625"/>
            <a:ext cx="38721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Basic Computer Architecture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Programming Languages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Interpreted vs Compiled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Development Environments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Data Types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Variables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Syntax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Functions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Black"/>
              <a:buAutoNum type="romanUcPeriod"/>
            </a:pPr>
            <a:r>
              <a:rPr lang="en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Library &amp; Frameworks</a:t>
            </a:r>
            <a:endParaRPr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439975" y="97850"/>
            <a:ext cx="2846400" cy="868200"/>
          </a:xfrm>
          <a:prstGeom prst="horizontalScroll">
            <a:avLst>
              <a:gd fmla="val 12500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Shit To Go Over</a:t>
            </a:r>
            <a:endParaRPr sz="24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b="37993" l="22478" r="30127" t="10629"/>
          <a:stretch/>
        </p:blipFill>
        <p:spPr>
          <a:xfrm>
            <a:off x="2415375" y="1456225"/>
            <a:ext cx="4333502" cy="26426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5"/>
          <p:cNvSpPr/>
          <p:nvPr/>
        </p:nvSpPr>
        <p:spPr>
          <a:xfrm>
            <a:off x="253125" y="1751700"/>
            <a:ext cx="1706700" cy="1123800"/>
          </a:xfrm>
          <a:prstGeom prst="wedgeRoundRectCallout">
            <a:avLst>
              <a:gd fmla="val 79922" name="adj1"/>
              <a:gd fmla="val 19367" name="adj2"/>
              <a:gd fmla="val 0" name="adj3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Mouse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Keyboard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Microphone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Touchpad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Game Controller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771875" y="3776625"/>
            <a:ext cx="1265700" cy="572700"/>
          </a:xfrm>
          <a:prstGeom prst="wedgeRoundRectCallout">
            <a:avLst>
              <a:gd fmla="val 134789" name="adj1"/>
              <a:gd fmla="val -87127" name="adj2"/>
              <a:gd fmla="val 0" name="adj3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RAM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68500" y="1620000"/>
            <a:ext cx="1215000" cy="486000"/>
          </a:xfrm>
          <a:prstGeom prst="wedgeRoundRectCallout">
            <a:avLst>
              <a:gd fmla="val -96667" name="adj1"/>
              <a:gd fmla="val 66667" name="adj2"/>
              <a:gd fmla="val 0" name="adj3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Display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Speakers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219125" y="3047625"/>
            <a:ext cx="1215000" cy="627600"/>
          </a:xfrm>
          <a:prstGeom prst="wedgeRoundRectCallout">
            <a:avLst>
              <a:gd fmla="val -103333" name="adj1"/>
              <a:gd fmla="val -1601" name="adj2"/>
              <a:gd fmla="val 0" name="adj3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Hard Drive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5720700" y="676525"/>
            <a:ext cx="1447800" cy="779700"/>
          </a:xfrm>
          <a:prstGeom prst="wedgeRoundRectCallout">
            <a:avLst>
              <a:gd fmla="val -110148" name="adj1"/>
              <a:gd fmla="val 155412" name="adj2"/>
              <a:gd fmla="val 0" name="adj3"/>
            </a:avLst>
          </a:prstGeom>
          <a:solidFill>
            <a:srgbClr val="E06666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Intel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Amd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etc...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208375" y="498438"/>
            <a:ext cx="5088433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99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C0000"/>
                </a:solidFill>
                <a:latin typeface="Lobster"/>
              </a:rPr>
              <a:t>Computer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58275" y="830325"/>
            <a:ext cx="3344100" cy="189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endParaRPr sz="1200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64618" l="0" r="55023" t="7307"/>
          <a:stretch/>
        </p:blipFill>
        <p:spPr>
          <a:xfrm>
            <a:off x="150825" y="1407101"/>
            <a:ext cx="3159000" cy="11091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98913" y="896475"/>
            <a:ext cx="26628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 Code</a:t>
            </a:r>
            <a:endParaRPr b="1"/>
          </a:p>
        </p:txBody>
      </p:sp>
      <p:sp>
        <p:nvSpPr>
          <p:cNvPr id="82" name="Google Shape;82;p16"/>
          <p:cNvSpPr/>
          <p:nvPr/>
        </p:nvSpPr>
        <p:spPr>
          <a:xfrm>
            <a:off x="2302525" y="3310938"/>
            <a:ext cx="2268000" cy="164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45900" l="0" r="80009" t="32780"/>
          <a:stretch/>
        </p:blipFill>
        <p:spPr>
          <a:xfrm>
            <a:off x="2526426" y="3770838"/>
            <a:ext cx="1718952" cy="1031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 txBox="1"/>
          <p:nvPr/>
        </p:nvSpPr>
        <p:spPr>
          <a:xfrm>
            <a:off x="2616400" y="3280250"/>
            <a:ext cx="1539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</a:t>
            </a:r>
            <a:endParaRPr b="1"/>
          </a:p>
        </p:txBody>
      </p:sp>
      <p:sp>
        <p:nvSpPr>
          <p:cNvPr id="85" name="Google Shape;85;p16"/>
          <p:cNvSpPr/>
          <p:nvPr/>
        </p:nvSpPr>
        <p:spPr>
          <a:xfrm>
            <a:off x="5319400" y="3280263"/>
            <a:ext cx="2662800" cy="147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endParaRPr sz="1200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41606" l="11079" r="0" t="21716"/>
          <a:stretch/>
        </p:blipFill>
        <p:spPr>
          <a:xfrm>
            <a:off x="5465862" y="3811538"/>
            <a:ext cx="2369875" cy="6682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6"/>
          <p:cNvSpPr txBox="1"/>
          <p:nvPr/>
        </p:nvSpPr>
        <p:spPr>
          <a:xfrm>
            <a:off x="5894475" y="3280263"/>
            <a:ext cx="1539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Hexadecimal</a:t>
            </a:r>
            <a:endParaRPr b="1"/>
          </a:p>
        </p:txBody>
      </p:sp>
      <p:sp>
        <p:nvSpPr>
          <p:cNvPr id="88" name="Google Shape;88;p16"/>
          <p:cNvSpPr/>
          <p:nvPr/>
        </p:nvSpPr>
        <p:spPr>
          <a:xfrm>
            <a:off x="4121400" y="1170150"/>
            <a:ext cx="2662800" cy="1473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endParaRPr sz="1200"/>
          </a:p>
        </p:txBody>
      </p:sp>
      <p:sp>
        <p:nvSpPr>
          <p:cNvPr id="89" name="Google Shape;89;p16"/>
          <p:cNvSpPr txBox="1"/>
          <p:nvPr/>
        </p:nvSpPr>
        <p:spPr>
          <a:xfrm>
            <a:off x="4696475" y="1170150"/>
            <a:ext cx="1539000" cy="394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Assembly</a:t>
            </a:r>
            <a:endParaRPr b="1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0546" y="1564946"/>
            <a:ext cx="2369900" cy="9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3501032" y="1604925"/>
            <a:ext cx="521700" cy="34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3337988">
            <a:off x="6755773" y="1711515"/>
            <a:ext cx="2106149" cy="1039470"/>
          </a:xfrm>
          <a:prstGeom prst="curvedDownArrow">
            <a:avLst>
              <a:gd fmla="val 25000" name="adj1"/>
              <a:gd fmla="val 54303" name="adj2"/>
              <a:gd fmla="val 25000" name="adj3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4684113" y="3770850"/>
            <a:ext cx="521700" cy="39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816550" y="2949338"/>
            <a:ext cx="1632600" cy="617700"/>
          </a:xfrm>
          <a:prstGeom prst="wedgeEllipseCallout">
            <a:avLst>
              <a:gd fmla="val -18219" name="adj1"/>
              <a:gd fmla="val -101748" name="adj2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Readable by humans</a:t>
            </a:r>
            <a:endParaRPr b="1" sz="1200"/>
          </a:p>
        </p:txBody>
      </p:sp>
      <p:sp>
        <p:nvSpPr>
          <p:cNvPr id="95" name="Google Shape;95;p16"/>
          <p:cNvSpPr/>
          <p:nvPr/>
        </p:nvSpPr>
        <p:spPr>
          <a:xfrm>
            <a:off x="951225" y="4075888"/>
            <a:ext cx="1482600" cy="617700"/>
          </a:xfrm>
          <a:prstGeom prst="wedgeEllipseCallout">
            <a:avLst>
              <a:gd fmla="val 58192" name="adj1"/>
              <a:gd fmla="val -80630" name="adj2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Readable by machines</a:t>
            </a:r>
            <a:endParaRPr b="1" sz="1200"/>
          </a:p>
        </p:txBody>
      </p:sp>
      <p:sp>
        <p:nvSpPr>
          <p:cNvPr id="96" name="Google Shape;96;p16"/>
          <p:cNvSpPr/>
          <p:nvPr/>
        </p:nvSpPr>
        <p:spPr>
          <a:xfrm>
            <a:off x="7451825" y="4184350"/>
            <a:ext cx="1719000" cy="867900"/>
          </a:xfrm>
          <a:prstGeom prst="wedgeEllipseCallout">
            <a:avLst>
              <a:gd fmla="val -40508" name="adj1"/>
              <a:gd fmla="val -78313" name="adj2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 sort of binary shorthand</a:t>
            </a:r>
            <a:endParaRPr b="1" sz="1200"/>
          </a:p>
        </p:txBody>
      </p:sp>
      <p:sp>
        <p:nvSpPr>
          <p:cNvPr id="97" name="Google Shape;97;p16"/>
          <p:cNvSpPr/>
          <p:nvPr/>
        </p:nvSpPr>
        <p:spPr>
          <a:xfrm>
            <a:off x="7066250" y="643088"/>
            <a:ext cx="1632600" cy="617700"/>
          </a:xfrm>
          <a:prstGeom prst="wedgeEllipseCallout">
            <a:avLst>
              <a:gd fmla="val -73149" name="adj1"/>
              <a:gd fmla="val 63819" name="adj2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Specific to CPU Type</a:t>
            </a:r>
            <a:endParaRPr b="1" sz="1200"/>
          </a:p>
        </p:txBody>
      </p:sp>
      <p:sp>
        <p:nvSpPr>
          <p:cNvPr id="98" name="Google Shape;98;p16"/>
          <p:cNvSpPr/>
          <p:nvPr/>
        </p:nvSpPr>
        <p:spPr>
          <a:xfrm>
            <a:off x="230650" y="191363"/>
            <a:ext cx="5843890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CC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6D7A8"/>
                </a:solidFill>
                <a:latin typeface="Lobster"/>
              </a:rPr>
              <a:t>Programming Languages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4658025" y="1539000"/>
            <a:ext cx="4029600" cy="24456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64500" y="1539000"/>
            <a:ext cx="4029600" cy="24456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982125" y="4120875"/>
            <a:ext cx="2703375" cy="729000"/>
          </a:xfrm>
          <a:prstGeom prst="flowChartPreparation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</a:rPr>
              <a:t>Examples: </a:t>
            </a:r>
            <a:endParaRPr b="1"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</a:rPr>
              <a:t>Python </a:t>
            </a:r>
            <a:endParaRPr b="1"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</a:rPr>
              <a:t>Lisp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5321125" y="4120875"/>
            <a:ext cx="2703375" cy="729000"/>
          </a:xfrm>
          <a:prstGeom prst="flowChartPreparation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</a:rPr>
              <a:t>Examples: </a:t>
            </a:r>
            <a:endParaRPr b="1"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</a:rPr>
              <a:t>C++</a:t>
            </a:r>
            <a:endParaRPr b="1" sz="12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</a:rPr>
              <a:t>C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04900" y="1899075"/>
            <a:ext cx="33702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Typically runs slower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Good for developing prototypes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Often has more english-like syntax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Can be written from a file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Can be run line by line in the command line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7713" y="1886250"/>
            <a:ext cx="33702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Typically runs faster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Less portable between computers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Needs to be recompiled whenever transferred to different machine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More verbose syntax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Must be Saved -&gt; Compiled -&gt; Run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40252" l="27179" r="33246" t="21759"/>
          <a:stretch/>
        </p:blipFill>
        <p:spPr>
          <a:xfrm>
            <a:off x="688425" y="1848737"/>
            <a:ext cx="3381749" cy="182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5">
            <a:alphaModFix/>
          </a:blip>
          <a:srcRect b="34644" l="30119" r="22819" t="30119"/>
          <a:stretch/>
        </p:blipFill>
        <p:spPr>
          <a:xfrm>
            <a:off x="4971375" y="1855675"/>
            <a:ext cx="3381749" cy="18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915525" y="487463"/>
            <a:ext cx="5312948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D966"/>
                </a:solidFill>
                <a:latin typeface="Lobster"/>
              </a:rPr>
              <a:t>Interpreted vs Compiled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4658025" y="1539000"/>
            <a:ext cx="4029600" cy="24456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364500" y="1539000"/>
            <a:ext cx="4029600" cy="24456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982125" y="4120875"/>
            <a:ext cx="2703375" cy="729000"/>
          </a:xfrm>
          <a:prstGeom prst="flowChartPreparation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Interpreted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5321125" y="4120875"/>
            <a:ext cx="2703375" cy="729000"/>
          </a:xfrm>
          <a:prstGeom prst="flowChartPreparation">
            <a:avLst/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Compiled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04900" y="1899075"/>
            <a:ext cx="33702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Typically runs slower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Good for developing prototypes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Often has more english-like syntax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Can be written from a file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Can be run line by line in the command line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4987713" y="1886250"/>
            <a:ext cx="33702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Typically runs faster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Less portable between computers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Needs to be recompiled whenever transferred to different machine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More verbose syntax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 sz="1200"/>
              <a:t>Must be Saved -&gt; Compiled -&gt; Run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1915525" y="487463"/>
            <a:ext cx="5312948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BF9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D966"/>
                </a:solidFill>
                <a:latin typeface="Lobster"/>
              </a:rPr>
              <a:t>Interpreted vs Compiled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44830" t="0"/>
          <a:stretch/>
        </p:blipFill>
        <p:spPr>
          <a:xfrm>
            <a:off x="190775" y="1613250"/>
            <a:ext cx="3093576" cy="31542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75" y="753513"/>
            <a:ext cx="771375" cy="7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962150" y="1073688"/>
            <a:ext cx="2339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Sublime Text Editor</a:t>
            </a:r>
            <a:endParaRPr b="1" sz="18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6750" y="1613250"/>
            <a:ext cx="5554848" cy="31542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7">
            <a:alphaModFix/>
          </a:blip>
          <a:srcRect b="25760" l="0" r="0" t="0"/>
          <a:stretch/>
        </p:blipFill>
        <p:spPr>
          <a:xfrm>
            <a:off x="3284350" y="952200"/>
            <a:ext cx="7713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4055725" y="1073688"/>
            <a:ext cx="540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Spyder Interactive Development Environment</a:t>
            </a:r>
            <a:endParaRPr b="1" sz="1800"/>
          </a:p>
        </p:txBody>
      </p:sp>
      <p:sp>
        <p:nvSpPr>
          <p:cNvPr id="133" name="Google Shape;133;p19"/>
          <p:cNvSpPr/>
          <p:nvPr/>
        </p:nvSpPr>
        <p:spPr>
          <a:xfrm>
            <a:off x="1899875" y="163063"/>
            <a:ext cx="5792033" cy="5904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F2F2F2"/>
                    </a:gs>
                    <a:gs pos="100000">
                      <a:srgbClr val="A6A6A6"/>
                    </a:gs>
                  </a:gsLst>
                  <a:lin ang="5400012" scaled="0"/>
                </a:gradFill>
                <a:latin typeface="Lobster"/>
              </a:rPr>
              <a:t>Development Enviroments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0" cy="478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50" y="2916850"/>
            <a:ext cx="2705101" cy="202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0"/>
          <p:cNvCxnSpPr/>
          <p:nvPr/>
        </p:nvCxnSpPr>
        <p:spPr>
          <a:xfrm>
            <a:off x="7770200" y="4264275"/>
            <a:ext cx="1362900" cy="56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/>
          <p:nvPr/>
        </p:nvCxnSpPr>
        <p:spPr>
          <a:xfrm flipH="1" rot="10800000">
            <a:off x="7693275" y="4374100"/>
            <a:ext cx="1340700" cy="18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/>
          <p:nvPr/>
        </p:nvCxnSpPr>
        <p:spPr>
          <a:xfrm flipH="1" rot="10800000">
            <a:off x="7550400" y="4264425"/>
            <a:ext cx="1230900" cy="6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/>
          <p:nvPr/>
        </p:nvSpPr>
        <p:spPr>
          <a:xfrm>
            <a:off x="317250" y="190713"/>
            <a:ext cx="2514458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0E0E3"/>
                </a:solidFill>
                <a:latin typeface="Lobster"/>
              </a:rPr>
              <a:t>Data Types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24607" l="4125" r="3987" t="0"/>
          <a:stretch/>
        </p:blipFill>
        <p:spPr>
          <a:xfrm>
            <a:off x="0" y="1136371"/>
            <a:ext cx="3264577" cy="19017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1"/>
          <p:cNvSpPr txBox="1"/>
          <p:nvPr/>
        </p:nvSpPr>
        <p:spPr>
          <a:xfrm rot="806440">
            <a:off x="302501" y="2581126"/>
            <a:ext cx="1784989" cy="410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mpact"/>
                <a:ea typeface="Impact"/>
                <a:cs typeface="Impact"/>
                <a:sym typeface="Impact"/>
              </a:rPr>
              <a:t>STRING</a:t>
            </a:r>
            <a:endParaRPr b="1"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 rot="242512">
            <a:off x="2012876" y="2004879"/>
            <a:ext cx="727810" cy="3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</a:t>
            </a:r>
            <a:endParaRPr b="1" sz="1800"/>
          </a:p>
        </p:txBody>
      </p:sp>
      <p:sp>
        <p:nvSpPr>
          <p:cNvPr id="151" name="Google Shape;151;p21"/>
          <p:cNvSpPr txBox="1"/>
          <p:nvPr/>
        </p:nvSpPr>
        <p:spPr>
          <a:xfrm rot="5400000">
            <a:off x="351541" y="2008258"/>
            <a:ext cx="1497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FLOAT</a:t>
            </a:r>
            <a:endParaRPr b="1" sz="1800"/>
          </a:p>
        </p:txBody>
      </p:sp>
      <p:sp>
        <p:nvSpPr>
          <p:cNvPr id="152" name="Google Shape;152;p21"/>
          <p:cNvSpPr txBox="1"/>
          <p:nvPr/>
        </p:nvSpPr>
        <p:spPr>
          <a:xfrm rot="-1146314">
            <a:off x="2333999" y="2280363"/>
            <a:ext cx="1224549" cy="3664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BOOLEAN</a:t>
            </a:r>
            <a:endParaRPr b="1" i="1" sz="1100"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5">
            <a:alphaModFix/>
          </a:blip>
          <a:srcRect b="16355" l="0" r="0" t="14516"/>
          <a:stretch/>
        </p:blipFill>
        <p:spPr>
          <a:xfrm>
            <a:off x="1421388" y="3206832"/>
            <a:ext cx="2746800" cy="193666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1"/>
          <p:cNvSpPr/>
          <p:nvPr/>
        </p:nvSpPr>
        <p:spPr>
          <a:xfrm>
            <a:off x="740797" y="604350"/>
            <a:ext cx="2236410" cy="1186056"/>
          </a:xfrm>
          <a:prstGeom prst="irregularSeal1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Primitive Types</a:t>
            </a:r>
            <a:endParaRPr b="1"/>
          </a:p>
        </p:txBody>
      </p:sp>
      <p:sp>
        <p:nvSpPr>
          <p:cNvPr id="155" name="Google Shape;155;p21"/>
          <p:cNvSpPr/>
          <p:nvPr/>
        </p:nvSpPr>
        <p:spPr>
          <a:xfrm>
            <a:off x="1421400" y="2571750"/>
            <a:ext cx="2653830" cy="1143288"/>
          </a:xfrm>
          <a:prstGeom prst="irregularSeal2">
            <a:avLst/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Structures</a:t>
            </a:r>
            <a:endParaRPr b="1"/>
          </a:p>
        </p:txBody>
      </p:sp>
      <p:sp>
        <p:nvSpPr>
          <p:cNvPr id="156" name="Google Shape;156;p21"/>
          <p:cNvSpPr/>
          <p:nvPr/>
        </p:nvSpPr>
        <p:spPr>
          <a:xfrm>
            <a:off x="3371100" y="193400"/>
            <a:ext cx="2401800" cy="1239300"/>
          </a:xfrm>
          <a:prstGeom prst="cloudCallout">
            <a:avLst>
              <a:gd fmla="val 58675" name="adj1"/>
              <a:gd fmla="val 37610" name="adj2"/>
            </a:avLst>
          </a:prstGeom>
          <a:solidFill>
            <a:srgbClr val="EFEFE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/>
              <a:t>lolwut?</a:t>
            </a:r>
            <a:endParaRPr b="1" i="1" sz="3000"/>
          </a:p>
        </p:txBody>
      </p:sp>
      <p:sp>
        <p:nvSpPr>
          <p:cNvPr id="157" name="Google Shape;157;p21"/>
          <p:cNvSpPr/>
          <p:nvPr/>
        </p:nvSpPr>
        <p:spPr>
          <a:xfrm>
            <a:off x="58900" y="15063"/>
            <a:ext cx="2514458" cy="5892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0E0E3"/>
                </a:solidFill>
                <a:latin typeface="Lobster"/>
              </a:rPr>
              <a:t>Data Types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